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6" r:id="rId10"/>
    <p:sldId id="274" r:id="rId11"/>
    <p:sldId id="275" r:id="rId12"/>
    <p:sldId id="276" r:id="rId13"/>
    <p:sldId id="277" r:id="rId14"/>
    <p:sldId id="278" r:id="rId15"/>
    <p:sldId id="279" r:id="rId16"/>
    <p:sldId id="267" r:id="rId17"/>
    <p:sldId id="281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3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3B37F-02CA-43D7-A996-98B9B2349FB3}" type="datetimeFigureOut">
              <a:rPr lang="en-US" smtClean="0"/>
              <a:pPr/>
              <a:t>11/28/2010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D2FE9-69F2-47B9-8149-E9AB3DE7478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3B37F-02CA-43D7-A996-98B9B2349FB3}" type="datetimeFigureOut">
              <a:rPr lang="en-US" smtClean="0"/>
              <a:pPr/>
              <a:t>11/28/2010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D2FE9-69F2-47B9-8149-E9AB3DE7478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3B37F-02CA-43D7-A996-98B9B2349FB3}" type="datetimeFigureOut">
              <a:rPr lang="en-US" smtClean="0"/>
              <a:pPr/>
              <a:t>11/28/2010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D2FE9-69F2-47B9-8149-E9AB3DE7478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3B37F-02CA-43D7-A996-98B9B2349FB3}" type="datetimeFigureOut">
              <a:rPr lang="en-US" smtClean="0"/>
              <a:pPr/>
              <a:t>11/28/2010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D2FE9-69F2-47B9-8149-E9AB3DE7478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3B37F-02CA-43D7-A996-98B9B2349FB3}" type="datetimeFigureOut">
              <a:rPr lang="en-US" smtClean="0"/>
              <a:pPr/>
              <a:t>11/28/2010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D2FE9-69F2-47B9-8149-E9AB3DE7478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3B37F-02CA-43D7-A996-98B9B2349FB3}" type="datetimeFigureOut">
              <a:rPr lang="en-US" smtClean="0"/>
              <a:pPr/>
              <a:t>11/28/2010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D2FE9-69F2-47B9-8149-E9AB3DE7478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3B37F-02CA-43D7-A996-98B9B2349FB3}" type="datetimeFigureOut">
              <a:rPr lang="en-US" smtClean="0"/>
              <a:pPr/>
              <a:t>11/28/2010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D2FE9-69F2-47B9-8149-E9AB3DE7478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3B37F-02CA-43D7-A996-98B9B2349FB3}" type="datetimeFigureOut">
              <a:rPr lang="en-US" smtClean="0"/>
              <a:pPr/>
              <a:t>11/28/2010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D2FE9-69F2-47B9-8149-E9AB3DE7478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3B37F-02CA-43D7-A996-98B9B2349FB3}" type="datetimeFigureOut">
              <a:rPr lang="en-US" smtClean="0"/>
              <a:pPr/>
              <a:t>11/28/2010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D2FE9-69F2-47B9-8149-E9AB3DE7478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3B37F-02CA-43D7-A996-98B9B2349FB3}" type="datetimeFigureOut">
              <a:rPr lang="en-US" smtClean="0"/>
              <a:pPr/>
              <a:t>11/28/2010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D2FE9-69F2-47B9-8149-E9AB3DE7478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3B37F-02CA-43D7-A996-98B9B2349FB3}" type="datetimeFigureOut">
              <a:rPr lang="en-US" smtClean="0"/>
              <a:pPr/>
              <a:t>11/28/2010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D2FE9-69F2-47B9-8149-E9AB3DE7478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D3B37F-02CA-43D7-A996-98B9B2349FB3}" type="datetimeFigureOut">
              <a:rPr lang="en-US" smtClean="0"/>
              <a:pPr/>
              <a:t>11/28/2010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0D2FE9-69F2-47B9-8149-E9AB3DE7478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www.athens.edu/vinsobm/lesson_19_files/image005.jpg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www.google.com/imgres?imgurl=http://www.palzoo.net/file/pic/user/Justin-Bieber.jpg&amp;imgrefurl=http://www.palzoo.net/Justin-Bieber&amp;usg=__lPcYsYqQ0x_afBwHyOhAPyuzklU=&amp;h=428&amp;w=450&amp;sz=51&amp;hl=en&amp;start=5&amp;zoom=1&amp;um=1&amp;itbs=1&amp;tbnid=G5iMyLeO8dTQCM:&amp;tbnh=121&amp;tbnw=127&amp;prev=/images?q=justin+bieber&amp;um=1&amp;hl=en&amp;tbs=isch:1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www.google.com/imgres?imgurl=http://www.kindergartenkidz.com/egg_carton.jpg&amp;imgrefurl=http://www.kindergartenkidz.com/WishList.htm&amp;h=1431&amp;w=1982&amp;sz=358&amp;tbnid=YZpr-7d9_J1AgM:&amp;tbnh=108&amp;tbnw=150&amp;prev=/images?q=egg+carton&amp;zoom=1&amp;q=egg+carton&amp;hl=en&amp;usg=__j5Qv8Yq_9jTqjEfNtDZB9kXyZ8Q=&amp;sa=X&amp;ei=tPXOTKv6IZqJnAfdq7W_Dw&amp;ved=0CD8Q9QEwBg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www.athens.edu/vinsobm/lesson_19_files/image005.jpg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www.google.com/imgres?imgurl=http://www.palzoo.net/file/pic/user/Justin-Bieber.jpg&amp;imgrefurl=http://www.palzoo.net/Justin-Bieber&amp;usg=__lPcYsYqQ0x_afBwHyOhAPyuzklU=&amp;h=428&amp;w=450&amp;sz=51&amp;hl=en&amp;start=5&amp;zoom=1&amp;um=1&amp;itbs=1&amp;tbnid=G5iMyLeO8dTQCM:&amp;tbnh=121&amp;tbnw=127&amp;prev=/images?q=justin+bieber&amp;um=1&amp;hl=en&amp;tbs=isch:1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ARRAYS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3600" dirty="0" smtClean="0"/>
              <a:t>You will have 3 seconds to count how many individual items are in each group.</a:t>
            </a:r>
          </a:p>
          <a:p>
            <a:endParaRPr lang="en-US" sz="3600" dirty="0"/>
          </a:p>
          <a:p>
            <a:r>
              <a:rPr lang="en-US" sz="3600" dirty="0" smtClean="0"/>
              <a:t>Think of strategies to help you count fast.</a:t>
            </a:r>
          </a:p>
          <a:p>
            <a:endParaRPr lang="en-US" sz="3600" dirty="0"/>
          </a:p>
          <a:p>
            <a:r>
              <a:rPr lang="en-US" sz="3600" dirty="0" smtClean="0"/>
              <a:t>Do not shout out answers! When you know it, write it down and raise your hand.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US" dirty="0" smtClean="0"/>
              <a:t>ARRAYS = MULTIPLICATION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43000"/>
            <a:ext cx="9144000" cy="5715000"/>
          </a:xfrm>
        </p:spPr>
        <p:txBody>
          <a:bodyPr/>
          <a:lstStyle/>
          <a:p>
            <a:r>
              <a:rPr lang="en-US" dirty="0" smtClean="0"/>
              <a:t>Count how many dots make up columns (up and down)</a:t>
            </a:r>
          </a:p>
          <a:p>
            <a:endParaRPr lang="en-US" dirty="0"/>
          </a:p>
          <a:p>
            <a:r>
              <a:rPr lang="en-US" dirty="0" smtClean="0"/>
              <a:t>Count how many dots make</a:t>
            </a:r>
          </a:p>
          <a:p>
            <a:pPr>
              <a:buNone/>
            </a:pPr>
            <a:r>
              <a:rPr lang="en-US" dirty="0"/>
              <a:t> </a:t>
            </a:r>
            <a:r>
              <a:rPr lang="en-US" dirty="0" smtClean="0"/>
              <a:t>    up rows (left to right)</a:t>
            </a:r>
          </a:p>
          <a:p>
            <a:pPr>
              <a:buNone/>
            </a:pPr>
            <a:endParaRPr lang="en-US" dirty="0"/>
          </a:p>
          <a:p>
            <a:r>
              <a:rPr lang="en-US" dirty="0" smtClean="0"/>
              <a:t>Multiply columns by rows = total dots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1447800" y="5334000"/>
            <a:ext cx="652743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7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</a:t>
            </a:r>
            <a:endParaRPr 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192109" y="5257800"/>
            <a:ext cx="609462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7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x</a:t>
            </a:r>
            <a:endParaRPr 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877909" y="5352871"/>
            <a:ext cx="652743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7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</a:t>
            </a:r>
            <a:endParaRPr 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563709" y="5352871"/>
            <a:ext cx="64472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7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=</a:t>
            </a:r>
            <a:endParaRPr lang="en-US" sz="7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191000" y="5276671"/>
            <a:ext cx="3010760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7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16 dots</a:t>
            </a:r>
            <a:endParaRPr 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1" name="Picture 2" descr="http://nrich.maths.org/content/id/2469/icon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0" y="1981200"/>
            <a:ext cx="2133600" cy="2133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2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US" dirty="0" smtClean="0"/>
              <a:t>ARRAYS = MULTIPLICATION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43000"/>
            <a:ext cx="9144000" cy="5715000"/>
          </a:xfrm>
        </p:spPr>
        <p:txBody>
          <a:bodyPr/>
          <a:lstStyle/>
          <a:p>
            <a:r>
              <a:rPr lang="en-US" dirty="0" smtClean="0"/>
              <a:t>Count how many stars make up columns (up and down)</a:t>
            </a:r>
          </a:p>
          <a:p>
            <a:endParaRPr lang="en-US" dirty="0"/>
          </a:p>
          <a:p>
            <a:r>
              <a:rPr lang="en-US" dirty="0" smtClean="0"/>
              <a:t>Count how many stars make</a:t>
            </a:r>
          </a:p>
          <a:p>
            <a:pPr>
              <a:buNone/>
            </a:pPr>
            <a:r>
              <a:rPr lang="en-US" dirty="0"/>
              <a:t> </a:t>
            </a:r>
            <a:r>
              <a:rPr lang="en-US" dirty="0" smtClean="0"/>
              <a:t>    up rows (left to right)</a:t>
            </a:r>
          </a:p>
          <a:p>
            <a:pPr>
              <a:buNone/>
            </a:pPr>
            <a:endParaRPr lang="en-US" dirty="0"/>
          </a:p>
          <a:p>
            <a:r>
              <a:rPr lang="en-US" dirty="0" smtClean="0"/>
              <a:t>Multiply columns by rows = total stars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1447800" y="5334000"/>
            <a:ext cx="652744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7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6</a:t>
            </a:r>
            <a:endParaRPr 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192109" y="5257800"/>
            <a:ext cx="609462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7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x</a:t>
            </a:r>
            <a:endParaRPr 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936419" y="5352871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</a:t>
            </a:r>
            <a:endParaRPr 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563709" y="5352871"/>
            <a:ext cx="64472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7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=</a:t>
            </a:r>
            <a:endParaRPr lang="en-US" sz="7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419600" y="5276671"/>
            <a:ext cx="314034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7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24 stars</a:t>
            </a:r>
            <a:endParaRPr 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1" name="Picture 2" descr="http://www.kwiznet.com/images/questions/grade1/multiplication_array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31079" y="1981200"/>
            <a:ext cx="3184321" cy="17618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2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US" dirty="0" smtClean="0"/>
              <a:t>ARRAYS = MULTIPLICATION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43000"/>
            <a:ext cx="9144000" cy="5715000"/>
          </a:xfrm>
        </p:spPr>
        <p:txBody>
          <a:bodyPr/>
          <a:lstStyle/>
          <a:p>
            <a:r>
              <a:rPr lang="en-US" dirty="0" smtClean="0"/>
              <a:t>Count how many blocks make up columns (up and down)</a:t>
            </a:r>
          </a:p>
          <a:p>
            <a:endParaRPr lang="en-US" dirty="0"/>
          </a:p>
          <a:p>
            <a:r>
              <a:rPr lang="en-US" dirty="0" smtClean="0"/>
              <a:t>Count how many blocks make</a:t>
            </a:r>
          </a:p>
          <a:p>
            <a:pPr>
              <a:buNone/>
            </a:pPr>
            <a:r>
              <a:rPr lang="en-US" dirty="0"/>
              <a:t> </a:t>
            </a:r>
            <a:r>
              <a:rPr lang="en-US" dirty="0" smtClean="0"/>
              <a:t>    up rows (left to right)</a:t>
            </a:r>
          </a:p>
          <a:p>
            <a:pPr>
              <a:buNone/>
            </a:pPr>
            <a:endParaRPr lang="en-US" dirty="0"/>
          </a:p>
          <a:p>
            <a:r>
              <a:rPr lang="en-US" dirty="0" smtClean="0"/>
              <a:t>Multiply columns by rows = total blocks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1506310" y="5334000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</a:t>
            </a:r>
            <a:endParaRPr 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192109" y="5257800"/>
            <a:ext cx="609462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7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x</a:t>
            </a:r>
            <a:endParaRPr 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877909" y="5352871"/>
            <a:ext cx="652744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7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</a:t>
            </a:r>
            <a:endParaRPr 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563709" y="5352871"/>
            <a:ext cx="64472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7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=</a:t>
            </a:r>
            <a:endParaRPr lang="en-US" sz="7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343400" y="5276671"/>
            <a:ext cx="3737242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7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20 blocks</a:t>
            </a:r>
            <a:endParaRPr 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1" name="Picture 2" descr="http://www.kwiznet.com/images/questions/grade1/multiplication_array2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72200" y="2133600"/>
            <a:ext cx="2476885" cy="137759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2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US" dirty="0" smtClean="0"/>
              <a:t>ARRAYS = MULTIPLICATION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43000"/>
            <a:ext cx="9144000" cy="5715000"/>
          </a:xfrm>
        </p:spPr>
        <p:txBody>
          <a:bodyPr/>
          <a:lstStyle/>
          <a:p>
            <a:r>
              <a:rPr lang="en-US" dirty="0" smtClean="0"/>
              <a:t>Count how many </a:t>
            </a:r>
            <a:r>
              <a:rPr lang="en-US" dirty="0" err="1" smtClean="0"/>
              <a:t>cookiesmake</a:t>
            </a:r>
            <a:r>
              <a:rPr lang="en-US" dirty="0" smtClean="0"/>
              <a:t> up columns (up and down)</a:t>
            </a:r>
          </a:p>
          <a:p>
            <a:endParaRPr lang="en-US" dirty="0"/>
          </a:p>
          <a:p>
            <a:r>
              <a:rPr lang="en-US" dirty="0" smtClean="0"/>
              <a:t>Count how many cookies make</a:t>
            </a:r>
          </a:p>
          <a:p>
            <a:pPr>
              <a:buNone/>
            </a:pPr>
            <a:r>
              <a:rPr lang="en-US" dirty="0"/>
              <a:t> </a:t>
            </a:r>
            <a:r>
              <a:rPr lang="en-US" dirty="0" smtClean="0"/>
              <a:t>    up rows (left to right)</a:t>
            </a:r>
          </a:p>
          <a:p>
            <a:pPr>
              <a:buNone/>
            </a:pPr>
            <a:endParaRPr lang="en-US" dirty="0"/>
          </a:p>
          <a:p>
            <a:r>
              <a:rPr lang="en-US" dirty="0" smtClean="0"/>
              <a:t>Multiply columns by rows = total cookies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1447800" y="5334000"/>
            <a:ext cx="652744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7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6</a:t>
            </a:r>
            <a:endParaRPr 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192109" y="5257800"/>
            <a:ext cx="609462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7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x</a:t>
            </a:r>
            <a:endParaRPr 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936419" y="5352871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  <a:endParaRPr 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563709" y="5352871"/>
            <a:ext cx="64472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7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=</a:t>
            </a:r>
            <a:endParaRPr lang="en-US" sz="7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454079" y="5276671"/>
            <a:ext cx="4206921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7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12 cookies</a:t>
            </a:r>
            <a:endParaRPr 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1" name="Picture 2" descr="multiplication arrays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1200" y="1905000"/>
            <a:ext cx="3009660" cy="2286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2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US" dirty="0" smtClean="0"/>
              <a:t>ARRAYS = MULTIPLICATION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43000"/>
            <a:ext cx="9144000" cy="5715000"/>
          </a:xfrm>
        </p:spPr>
        <p:txBody>
          <a:bodyPr/>
          <a:lstStyle/>
          <a:p>
            <a:r>
              <a:rPr lang="en-US" dirty="0" smtClean="0"/>
              <a:t>Count how many coins make up columns (up and down)</a:t>
            </a:r>
          </a:p>
          <a:p>
            <a:endParaRPr lang="en-US" dirty="0"/>
          </a:p>
          <a:p>
            <a:r>
              <a:rPr lang="en-US" dirty="0" smtClean="0"/>
              <a:t>Count how many coins make</a:t>
            </a:r>
          </a:p>
          <a:p>
            <a:pPr>
              <a:buNone/>
            </a:pPr>
            <a:r>
              <a:rPr lang="en-US" dirty="0"/>
              <a:t> </a:t>
            </a:r>
            <a:r>
              <a:rPr lang="en-US" dirty="0" smtClean="0"/>
              <a:t>    up rows (left to right)</a:t>
            </a:r>
          </a:p>
          <a:p>
            <a:pPr>
              <a:buNone/>
            </a:pPr>
            <a:endParaRPr lang="en-US" dirty="0"/>
          </a:p>
          <a:p>
            <a:r>
              <a:rPr lang="en-US" dirty="0" smtClean="0"/>
              <a:t>Multiply columns by rows = total coins 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1447800" y="5334000"/>
            <a:ext cx="652744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7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  <a:endParaRPr 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192109" y="5257800"/>
            <a:ext cx="609462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7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x</a:t>
            </a:r>
            <a:endParaRPr 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877909" y="5352871"/>
            <a:ext cx="652743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7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</a:t>
            </a:r>
            <a:endParaRPr 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563709" y="5352871"/>
            <a:ext cx="64472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7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=</a:t>
            </a:r>
            <a:endParaRPr lang="en-US" sz="7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572000" y="5276671"/>
            <a:ext cx="2829942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7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 coins</a:t>
            </a:r>
            <a:endParaRPr 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1" name="Picture 2" descr="http://www.2plus7online.com/wp-content/uploads/multiplication%20array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3600" y="2209800"/>
            <a:ext cx="2514600" cy="128873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2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US" dirty="0" smtClean="0"/>
              <a:t>ARRAYS = MULTIPLICATION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43000"/>
            <a:ext cx="9144000" cy="5715000"/>
          </a:xfrm>
        </p:spPr>
        <p:txBody>
          <a:bodyPr/>
          <a:lstStyle/>
          <a:p>
            <a:r>
              <a:rPr lang="en-US" dirty="0" smtClean="0"/>
              <a:t>Count how many </a:t>
            </a:r>
            <a:r>
              <a:rPr lang="en-US" dirty="0" err="1" smtClean="0"/>
              <a:t>Biebers</a:t>
            </a:r>
            <a:r>
              <a:rPr lang="en-US" dirty="0" smtClean="0"/>
              <a:t> make up columns (up and down)</a:t>
            </a:r>
          </a:p>
          <a:p>
            <a:endParaRPr lang="en-US" dirty="0"/>
          </a:p>
          <a:p>
            <a:r>
              <a:rPr lang="en-US" dirty="0" smtClean="0"/>
              <a:t>Count how many </a:t>
            </a:r>
            <a:r>
              <a:rPr lang="en-US" dirty="0" err="1" smtClean="0"/>
              <a:t>Biebers</a:t>
            </a:r>
            <a:r>
              <a:rPr lang="en-US" dirty="0" smtClean="0"/>
              <a:t> make</a:t>
            </a:r>
          </a:p>
          <a:p>
            <a:pPr>
              <a:buNone/>
            </a:pPr>
            <a:r>
              <a:rPr lang="en-US" dirty="0"/>
              <a:t> </a:t>
            </a:r>
            <a:r>
              <a:rPr lang="en-US" dirty="0" smtClean="0"/>
              <a:t>    up rows (left to right)</a:t>
            </a:r>
          </a:p>
          <a:p>
            <a:pPr>
              <a:buNone/>
            </a:pPr>
            <a:endParaRPr lang="en-US" dirty="0"/>
          </a:p>
          <a:p>
            <a:r>
              <a:rPr lang="en-US" dirty="0" smtClean="0"/>
              <a:t>Multiply columns by rows = total coins 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1447801" y="5334000"/>
            <a:ext cx="652743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7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</a:t>
            </a:r>
            <a:endParaRPr 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192109" y="5257800"/>
            <a:ext cx="609462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7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x</a:t>
            </a:r>
            <a:endParaRPr 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877909" y="5352871"/>
            <a:ext cx="652744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7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  <a:endParaRPr 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563709" y="5352871"/>
            <a:ext cx="64472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7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=</a:t>
            </a:r>
            <a:endParaRPr lang="en-US" sz="7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128964" y="5276671"/>
            <a:ext cx="371601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7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8 </a:t>
            </a:r>
            <a:r>
              <a:rPr lang="en-US" sz="72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Biebers</a:t>
            </a:r>
            <a:endParaRPr 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2" name="Picture 2" descr="http://t0.gstatic.com/images?q=tbn:G5iMyLeO8dTQCM:http://www.palzoo.net/file/pic/user/Justin-Bieber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34308" y="1981200"/>
            <a:ext cx="399892" cy="381000"/>
          </a:xfrm>
          <a:prstGeom prst="rect">
            <a:avLst/>
          </a:prstGeom>
          <a:noFill/>
        </p:spPr>
      </p:pic>
      <p:pic>
        <p:nvPicPr>
          <p:cNvPr id="13" name="Picture 4" descr="http://t0.gstatic.com/images?q=tbn:G5iMyLeO8dTQCM:http://www.palzoo.net/file/pic/user/Justin-Bieber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24708" y="1981200"/>
            <a:ext cx="399892" cy="381000"/>
          </a:xfrm>
          <a:prstGeom prst="rect">
            <a:avLst/>
          </a:prstGeom>
          <a:noFill/>
        </p:spPr>
      </p:pic>
      <p:pic>
        <p:nvPicPr>
          <p:cNvPr id="14" name="Picture 6" descr="http://t0.gstatic.com/images?q=tbn:G5iMyLeO8dTQCM:http://www.palzoo.net/file/pic/user/Justin-Bieber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34508" y="1981200"/>
            <a:ext cx="399892" cy="381000"/>
          </a:xfrm>
          <a:prstGeom prst="rect">
            <a:avLst/>
          </a:prstGeom>
          <a:noFill/>
        </p:spPr>
      </p:pic>
      <p:pic>
        <p:nvPicPr>
          <p:cNvPr id="15" name="Picture 8" descr="http://t0.gstatic.com/images?q=tbn:G5iMyLeO8dTQCM:http://www.palzoo.net/file/pic/user/Justin-Bieber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96308" y="2667000"/>
            <a:ext cx="399892" cy="381000"/>
          </a:xfrm>
          <a:prstGeom prst="rect">
            <a:avLst/>
          </a:prstGeom>
          <a:noFill/>
        </p:spPr>
      </p:pic>
      <p:pic>
        <p:nvPicPr>
          <p:cNvPr id="16" name="Picture 10" descr="http://t0.gstatic.com/images?q=tbn:G5iMyLeO8dTQCM:http://www.palzoo.net/file/pic/user/Justin-Bieber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96308" y="1981200"/>
            <a:ext cx="399892" cy="381000"/>
          </a:xfrm>
          <a:prstGeom prst="rect">
            <a:avLst/>
          </a:prstGeom>
          <a:noFill/>
        </p:spPr>
      </p:pic>
      <p:pic>
        <p:nvPicPr>
          <p:cNvPr id="17" name="Picture 12" descr="http://t0.gstatic.com/images?q=tbn:G5iMyLeO8dTQCM:http://www.palzoo.net/file/pic/user/Justin-Bieber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10508" y="2667000"/>
            <a:ext cx="399892" cy="381000"/>
          </a:xfrm>
          <a:prstGeom prst="rect">
            <a:avLst/>
          </a:prstGeom>
          <a:noFill/>
        </p:spPr>
      </p:pic>
      <p:pic>
        <p:nvPicPr>
          <p:cNvPr id="18" name="Picture 14" descr="http://t0.gstatic.com/images?q=tbn:G5iMyLeO8dTQCM:http://www.palzoo.net/file/pic/user/Justin-Bieber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00908" y="2667000"/>
            <a:ext cx="399892" cy="381000"/>
          </a:xfrm>
          <a:prstGeom prst="rect">
            <a:avLst/>
          </a:prstGeom>
          <a:noFill/>
        </p:spPr>
      </p:pic>
      <p:pic>
        <p:nvPicPr>
          <p:cNvPr id="19" name="Picture 6" descr="http://t0.gstatic.com/images?q=tbn:G5iMyLeO8dTQCM:http://www.palzoo.net/file/pic/user/Justin-Bieber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53400" y="2667000"/>
            <a:ext cx="399892" cy="381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0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3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6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3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8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3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8" dur="1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3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8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3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8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3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WHAT ARE ARRAYS?</a:t>
            </a:r>
            <a:endParaRPr lang="en-US" dirty="0"/>
          </a:p>
        </p:txBody>
      </p:sp>
      <p:pic>
        <p:nvPicPr>
          <p:cNvPr id="34818" name="Picture 2" descr="http://www.servitokss.com/wp-content/uploads/2009/07/man_question_mar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90800" y="1524000"/>
            <a:ext cx="3962400" cy="49737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HOMEWORK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52578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WRITE THIS DOWN!!!!</a:t>
            </a:r>
          </a:p>
          <a:p>
            <a:endParaRPr lang="en-US" dirty="0"/>
          </a:p>
          <a:p>
            <a:pPr marL="514350" indent="-514350">
              <a:buAutoNum type="arabicParenR"/>
            </a:pPr>
            <a:r>
              <a:rPr lang="en-US" dirty="0" smtClean="0"/>
              <a:t>Find 2 examples of arrays at home</a:t>
            </a:r>
          </a:p>
          <a:p>
            <a:pPr marL="914400" lvl="1" indent="-514350">
              <a:buAutoNum type="arabicParenR"/>
            </a:pPr>
            <a:r>
              <a:rPr lang="en-US" dirty="0" smtClean="0"/>
              <a:t>Identify array (example: egg carton)</a:t>
            </a:r>
          </a:p>
          <a:p>
            <a:pPr marL="914400" lvl="1" indent="-514350">
              <a:buAutoNum type="arabicParenR"/>
            </a:pPr>
            <a:endParaRPr lang="en-US" dirty="0" smtClean="0"/>
          </a:p>
          <a:p>
            <a:pPr marL="914400" lvl="1" indent="-514350">
              <a:buAutoNum type="arabicParenR"/>
            </a:pPr>
            <a:r>
              <a:rPr lang="en-US" dirty="0" smtClean="0"/>
              <a:t>Draw a picture</a:t>
            </a:r>
          </a:p>
          <a:p>
            <a:pPr marL="914400" lvl="1" indent="-514350">
              <a:buAutoNum type="arabicParenR"/>
            </a:pPr>
            <a:endParaRPr lang="en-US" dirty="0" smtClean="0"/>
          </a:p>
          <a:p>
            <a:pPr marL="914400" lvl="1" indent="-514350">
              <a:buAutoNum type="arabicParenR"/>
            </a:pPr>
            <a:r>
              <a:rPr lang="en-US" dirty="0" smtClean="0"/>
              <a:t>Identify multiplication problem (2 x 6)</a:t>
            </a:r>
          </a:p>
          <a:p>
            <a:pPr marL="914400" lvl="1" indent="-514350">
              <a:buAutoNum type="arabicParenR"/>
            </a:pPr>
            <a:endParaRPr lang="en-US" dirty="0" smtClean="0"/>
          </a:p>
          <a:p>
            <a:pPr marL="914400" lvl="1" indent="-514350">
              <a:buAutoNum type="arabicParenR"/>
            </a:pPr>
            <a:r>
              <a:rPr lang="en-US" dirty="0" smtClean="0"/>
              <a:t>Identify number of items total (12 eggs)</a:t>
            </a:r>
            <a:endParaRPr lang="en-US" dirty="0"/>
          </a:p>
        </p:txBody>
      </p:sp>
      <p:pic>
        <p:nvPicPr>
          <p:cNvPr id="36866" name="Picture 2" descr="http://www.google.com/images?q=tbn:YZpr-7d9_J1AgM::www.kindergartenkidz.com/egg_carton.jpg&amp;t=1&amp;h=78&amp;w=108&amp;usg=__H24uXvpcbadufpnd2pUhhaSHpN4=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9000" y="3769782"/>
            <a:ext cx="1638300" cy="11832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en-US" sz="6000" dirty="0" smtClean="0"/>
              <a:t>How Many Dots?</a:t>
            </a:r>
            <a:endParaRPr lang="en-US" sz="6000" dirty="0"/>
          </a:p>
        </p:txBody>
      </p:sp>
      <p:pic>
        <p:nvPicPr>
          <p:cNvPr id="1026" name="Picture 2" descr="http://nrich.maths.org/content/id/2469/icon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0" y="1828800"/>
            <a:ext cx="4648200" cy="4648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en-US" sz="6000" dirty="0" smtClean="0"/>
              <a:t>How Many Stars?</a:t>
            </a:r>
            <a:endParaRPr lang="en-US" sz="6000" dirty="0"/>
          </a:p>
        </p:txBody>
      </p:sp>
      <p:pic>
        <p:nvPicPr>
          <p:cNvPr id="14338" name="Picture 2" descr="http://www.kwiznet.com/images/questions/grade1/multiplication_array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4279" y="2057400"/>
            <a:ext cx="7299121" cy="4038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en-US" sz="6000" dirty="0" smtClean="0"/>
              <a:t>How Many Blocks?</a:t>
            </a:r>
            <a:endParaRPr lang="en-US" sz="6000" dirty="0"/>
          </a:p>
        </p:txBody>
      </p:sp>
      <p:pic>
        <p:nvPicPr>
          <p:cNvPr id="13314" name="Picture 2" descr="http://www.kwiznet.com/images/questions/grade1/multiplication_array2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6915" y="2133600"/>
            <a:ext cx="6439285" cy="3581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en-US" sz="6000" dirty="0" smtClean="0"/>
              <a:t>How Many Cookies?</a:t>
            </a:r>
            <a:endParaRPr lang="en-US" sz="6000" dirty="0"/>
          </a:p>
        </p:txBody>
      </p:sp>
      <p:pic>
        <p:nvPicPr>
          <p:cNvPr id="12290" name="Picture 2" descr="multiplication arrays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905000"/>
            <a:ext cx="8276566" cy="4191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en-US" sz="6000" dirty="0" smtClean="0"/>
              <a:t>How Many Coins?</a:t>
            </a:r>
            <a:endParaRPr lang="en-US" sz="6000" dirty="0"/>
          </a:p>
        </p:txBody>
      </p:sp>
      <p:pic>
        <p:nvPicPr>
          <p:cNvPr id="11266" name="Picture 2" descr="http://www.2plus7online.com/wp-content/uploads/multiplication%20array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1905000"/>
            <a:ext cx="7731512" cy="3962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en-US" sz="6000" dirty="0" smtClean="0"/>
              <a:t>How Many Justin </a:t>
            </a:r>
            <a:r>
              <a:rPr lang="en-US" sz="6000" dirty="0" err="1" smtClean="0"/>
              <a:t>Bieber</a:t>
            </a:r>
            <a:r>
              <a:rPr lang="en-US" sz="6000" dirty="0"/>
              <a:t> </a:t>
            </a:r>
            <a:r>
              <a:rPr lang="en-US" sz="6000" dirty="0" smtClean="0"/>
              <a:t>pictures?</a:t>
            </a:r>
            <a:endParaRPr lang="en-US" sz="6000" dirty="0"/>
          </a:p>
        </p:txBody>
      </p:sp>
      <p:pic>
        <p:nvPicPr>
          <p:cNvPr id="32770" name="Picture 2" descr="http://t0.gstatic.com/images?q=tbn:G5iMyLeO8dTQCM:http://www.palzoo.net/file/pic/user/Justin-Bieber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19400" y="2133600"/>
            <a:ext cx="1209675" cy="1152526"/>
          </a:xfrm>
          <a:prstGeom prst="rect">
            <a:avLst/>
          </a:prstGeom>
          <a:noFill/>
        </p:spPr>
      </p:pic>
      <p:pic>
        <p:nvPicPr>
          <p:cNvPr id="32772" name="Picture 4" descr="http://t0.gstatic.com/images?q=tbn:G5iMyLeO8dTQCM:http://www.palzoo.net/file/pic/user/Justin-Bieber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5400" y="2133600"/>
            <a:ext cx="1209675" cy="1152526"/>
          </a:xfrm>
          <a:prstGeom prst="rect">
            <a:avLst/>
          </a:prstGeom>
          <a:noFill/>
        </p:spPr>
      </p:pic>
      <p:pic>
        <p:nvPicPr>
          <p:cNvPr id="32774" name="Picture 6" descr="http://t0.gstatic.com/images?q=tbn:G5iMyLeO8dTQCM:http://www.palzoo.net/file/pic/user/Justin-Bieber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1200" y="2200274"/>
            <a:ext cx="1209675" cy="1152526"/>
          </a:xfrm>
          <a:prstGeom prst="rect">
            <a:avLst/>
          </a:prstGeom>
          <a:noFill/>
        </p:spPr>
      </p:pic>
      <p:pic>
        <p:nvPicPr>
          <p:cNvPr id="32776" name="Picture 8" descr="http://t0.gstatic.com/images?q=tbn:G5iMyLeO8dTQCM:http://www.palzoo.net/file/pic/user/Justin-Bieber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67200" y="3810000"/>
            <a:ext cx="1209675" cy="1152526"/>
          </a:xfrm>
          <a:prstGeom prst="rect">
            <a:avLst/>
          </a:prstGeom>
          <a:noFill/>
        </p:spPr>
      </p:pic>
      <p:pic>
        <p:nvPicPr>
          <p:cNvPr id="32778" name="Picture 10" descr="http://t0.gstatic.com/images?q=tbn:G5iMyLeO8dTQCM:http://www.palzoo.net/file/pic/user/Justin-Bieber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67200" y="2200274"/>
            <a:ext cx="1209675" cy="1152526"/>
          </a:xfrm>
          <a:prstGeom prst="rect">
            <a:avLst/>
          </a:prstGeom>
          <a:noFill/>
        </p:spPr>
      </p:pic>
      <p:pic>
        <p:nvPicPr>
          <p:cNvPr id="32780" name="Picture 12" descr="http://t0.gstatic.com/images?q=tbn:G5iMyLeO8dTQCM:http://www.palzoo.net/file/pic/user/Justin-Bieber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19400" y="3733800"/>
            <a:ext cx="1209675" cy="1152526"/>
          </a:xfrm>
          <a:prstGeom prst="rect">
            <a:avLst/>
          </a:prstGeom>
          <a:noFill/>
        </p:spPr>
      </p:pic>
      <p:pic>
        <p:nvPicPr>
          <p:cNvPr id="32782" name="Picture 14" descr="http://t0.gstatic.com/images?q=tbn:G5iMyLeO8dTQCM:http://www.palzoo.net/file/pic/user/Justin-Bieber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5400" y="3657600"/>
            <a:ext cx="1209675" cy="1152526"/>
          </a:xfrm>
          <a:prstGeom prst="rect">
            <a:avLst/>
          </a:prstGeom>
          <a:noFill/>
        </p:spPr>
      </p:pic>
      <p:pic>
        <p:nvPicPr>
          <p:cNvPr id="11" name="Picture 6" descr="http://t0.gstatic.com/images?q=tbn:G5iMyLeO8dTQCM:http://www.palzoo.net/file/pic/user/Justin-Bieber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1200" y="3810000"/>
            <a:ext cx="1209675" cy="11525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0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278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3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3278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6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1143000"/>
          </a:xfrm>
        </p:spPr>
        <p:txBody>
          <a:bodyPr>
            <a:normAutofit/>
          </a:bodyPr>
          <a:lstStyle/>
          <a:p>
            <a:r>
              <a:rPr lang="en-US" sz="6000" dirty="0" smtClean="0"/>
              <a:t>How Many Grannies?</a:t>
            </a:r>
            <a:endParaRPr lang="en-US" sz="6000" dirty="0"/>
          </a:p>
        </p:txBody>
      </p:sp>
      <p:pic>
        <p:nvPicPr>
          <p:cNvPr id="33794" name="Picture 2" descr="Simple multiplication strategies using array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1905000"/>
            <a:ext cx="6477000" cy="43829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US" dirty="0" smtClean="0"/>
              <a:t>ARRAYS = MULTIPLICATION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43000"/>
            <a:ext cx="9144000" cy="5715000"/>
          </a:xfrm>
        </p:spPr>
        <p:txBody>
          <a:bodyPr/>
          <a:lstStyle/>
          <a:p>
            <a:r>
              <a:rPr lang="en-US" dirty="0" smtClean="0"/>
              <a:t>Count how many grannies make up columns (up and down)</a:t>
            </a:r>
          </a:p>
          <a:p>
            <a:endParaRPr lang="en-US" dirty="0"/>
          </a:p>
          <a:p>
            <a:r>
              <a:rPr lang="en-US" dirty="0" smtClean="0"/>
              <a:t>Count how many grannies make</a:t>
            </a:r>
          </a:p>
          <a:p>
            <a:pPr>
              <a:buNone/>
            </a:pPr>
            <a:r>
              <a:rPr lang="en-US" dirty="0"/>
              <a:t> </a:t>
            </a:r>
            <a:r>
              <a:rPr lang="en-US" dirty="0" smtClean="0"/>
              <a:t>    up rows (left to right)</a:t>
            </a:r>
          </a:p>
          <a:p>
            <a:pPr>
              <a:buNone/>
            </a:pPr>
            <a:endParaRPr lang="en-US" dirty="0"/>
          </a:p>
          <a:p>
            <a:r>
              <a:rPr lang="en-US" dirty="0" smtClean="0"/>
              <a:t>Multiply columns by rows = total grannies</a:t>
            </a:r>
            <a:endParaRPr lang="en-US" dirty="0"/>
          </a:p>
        </p:txBody>
      </p:sp>
      <p:pic>
        <p:nvPicPr>
          <p:cNvPr id="4" name="Picture 2" descr="Simple multiplication strategies using arrays"/>
          <p:cNvPicPr>
            <a:picLocks noChangeAspect="1" noChangeArrowheads="1"/>
          </p:cNvPicPr>
          <p:nvPr/>
        </p:nvPicPr>
        <p:blipFill>
          <a:blip r:embed="rId2" cstate="print"/>
          <a:srcRect l="12941" t="10431" r="21176" b="14811"/>
          <a:stretch>
            <a:fillRect/>
          </a:stretch>
        </p:blipFill>
        <p:spPr bwMode="auto">
          <a:xfrm>
            <a:off x="5943600" y="2209800"/>
            <a:ext cx="2819400" cy="2164897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1447800" y="5334000"/>
            <a:ext cx="652743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7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</a:t>
            </a:r>
            <a:endParaRPr 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192109" y="5257800"/>
            <a:ext cx="609462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7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x</a:t>
            </a:r>
            <a:endParaRPr 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877909" y="5352871"/>
            <a:ext cx="652743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7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</a:t>
            </a:r>
            <a:endParaRPr 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563709" y="5352871"/>
            <a:ext cx="64472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7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=</a:t>
            </a:r>
            <a:endParaRPr lang="en-US" sz="7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267200" y="5276671"/>
            <a:ext cx="458067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7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12 grannies</a:t>
            </a:r>
            <a:endParaRPr 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2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10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</TotalTime>
  <Words>405</Words>
  <Application>Microsoft Office PowerPoint</Application>
  <PresentationFormat>On-screen Show (4:3)</PresentationFormat>
  <Paragraphs>109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Office Theme</vt:lpstr>
      <vt:lpstr>ARRAYS</vt:lpstr>
      <vt:lpstr>How Many Dots?</vt:lpstr>
      <vt:lpstr>How Many Stars?</vt:lpstr>
      <vt:lpstr>How Many Blocks?</vt:lpstr>
      <vt:lpstr>How Many Cookies?</vt:lpstr>
      <vt:lpstr>How Many Coins?</vt:lpstr>
      <vt:lpstr>How Many Justin Bieber pictures?</vt:lpstr>
      <vt:lpstr>How Many Grannies?</vt:lpstr>
      <vt:lpstr>ARRAYS = MULTIPLICATION</vt:lpstr>
      <vt:lpstr>ARRAYS = MULTIPLICATION</vt:lpstr>
      <vt:lpstr>ARRAYS = MULTIPLICATION</vt:lpstr>
      <vt:lpstr>ARRAYS = MULTIPLICATION</vt:lpstr>
      <vt:lpstr>ARRAYS = MULTIPLICATION</vt:lpstr>
      <vt:lpstr>ARRAYS = MULTIPLICATION</vt:lpstr>
      <vt:lpstr>ARRAYS = MULTIPLICATION</vt:lpstr>
      <vt:lpstr>WHAT ARE ARRAYS?</vt:lpstr>
      <vt:lpstr>HOMEWORK</vt:lpstr>
    </vt:vector>
  </TitlesOfParts>
  <Company>Park Hill School District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ARRAYS</dc:title>
  <dc:creator>Sisselr</dc:creator>
  <cp:lastModifiedBy>Christy</cp:lastModifiedBy>
  <cp:revision>8</cp:revision>
  <dcterms:created xsi:type="dcterms:W3CDTF">2010-11-01T16:01:37Z</dcterms:created>
  <dcterms:modified xsi:type="dcterms:W3CDTF">2010-11-29T01:49:46Z</dcterms:modified>
</cp:coreProperties>
</file>